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embeddedFontLst>
    <p:embeddedFont>
      <p:font typeface="Montserrat Medium"/>
      <p:regular r:id="rId45"/>
      <p:bold r:id="rId46"/>
      <p:italic r:id="rId47"/>
      <p:boldItalic r:id="rId48"/>
    </p:embeddedFont>
    <p:embeddedFont>
      <p:font typeface="Quattrocento Sans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iXN0i54UoCMIAy4xO6bsdvFFQm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Quattrocento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QuattrocentoSans-italic.fntdata"/><Relationship Id="rId50" Type="http://schemas.openxmlformats.org/officeDocument/2006/relationships/font" Target="fonts/QuattrocentoSans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QuattrocentoSans-boldItalic.fntdata"/><Relationship Id="rId11" Type="http://schemas.openxmlformats.org/officeDocument/2006/relationships/slide" Target="slides/slide7.xml"/><Relationship Id="rId55" Type="http://schemas.openxmlformats.org/officeDocument/2006/relationships/font" Target="fonts/OpenSans-italic.fntdata"/><Relationship Id="rId10" Type="http://schemas.openxmlformats.org/officeDocument/2006/relationships/slide" Target="slides/slide6.xml"/><Relationship Id="rId54" Type="http://schemas.openxmlformats.org/officeDocument/2006/relationships/font" Target="fonts/OpenSans-bold.fntdata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Medium"/>
              <a:buNone/>
              <a:defRPr sz="6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2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1" name="Google Shape;3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32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red and blue background&#10;&#10;Description automatically generated" id="10" name="Google Shape;10;p41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  <a:defRPr b="0" i="0" sz="4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arsyas.info/index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27600" y="250250"/>
            <a:ext cx="121368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Medium"/>
              <a:buNone/>
            </a:pPr>
            <a:r>
              <a:rPr lang="en-US" sz="2500"/>
              <a:t>Automated Music Genre Classification with Deep Learning Techniques</a:t>
            </a:r>
            <a:endParaRPr sz="4300"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049547" y="6003057"/>
            <a:ext cx="10308565" cy="577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Presenters: Misha Seroukhov       ||  Dhanyapriya Somasundaram</a:t>
            </a:r>
            <a:endParaRPr/>
          </a:p>
        </p:txBody>
      </p:sp>
      <p:pic>
        <p:nvPicPr>
          <p:cNvPr descr="A group of people playing instruments&#10;&#10;Description automatically generated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930" y="1506107"/>
            <a:ext cx="8906515" cy="430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type="title"/>
          </p:nvPr>
        </p:nvSpPr>
        <p:spPr>
          <a:xfrm>
            <a:off x="277648" y="146160"/>
            <a:ext cx="11216290" cy="843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4400"/>
              <a:buFont typeface="Montserrat Medium"/>
              <a:buNone/>
            </a:pPr>
            <a:r>
              <a:rPr b="1" lang="en-US" sz="4400">
                <a:solidFill>
                  <a:srgbClr val="ECECE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Feature Extraction from Audio Signals</a:t>
            </a:r>
            <a:r>
              <a:rPr lang="en-US" sz="4400">
                <a:latin typeface="Montserrat Medium"/>
                <a:ea typeface="Montserrat Medium"/>
                <a:cs typeface="Montserrat Medium"/>
                <a:sym typeface="Montserrat Medium"/>
              </a:rPr>
              <a:t>​</a:t>
            </a:r>
            <a:endParaRPr/>
          </a:p>
        </p:txBody>
      </p:sp>
      <p:sp>
        <p:nvSpPr>
          <p:cNvPr id="173" name="Google Shape;173;p10"/>
          <p:cNvSpPr txBox="1"/>
          <p:nvPr>
            <p:ph idx="1" type="body"/>
          </p:nvPr>
        </p:nvSpPr>
        <p:spPr>
          <a:xfrm>
            <a:off x="274973" y="2088871"/>
            <a:ext cx="4243211" cy="562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3200">
                <a:latin typeface="Montserrat Medium"/>
                <a:ea typeface="Montserrat Medium"/>
                <a:cs typeface="Montserrat Medium"/>
                <a:sym typeface="Montserrat Medium"/>
              </a:rPr>
              <a:t>Spectral Bandwidth--</a:t>
            </a: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 ​​</a:t>
            </a:r>
            <a:endParaRPr/>
          </a:p>
        </p:txBody>
      </p:sp>
      <p:sp>
        <p:nvSpPr>
          <p:cNvPr id="174" name="Google Shape;17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75" name="Google Shape;175;p10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76" name="Google Shape;17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56" y="1259107"/>
            <a:ext cx="6666562" cy="47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/>
          <p:nvPr>
            <p:ph idx="1" type="body"/>
          </p:nvPr>
        </p:nvSpPr>
        <p:spPr>
          <a:xfrm>
            <a:off x="382752" y="1235392"/>
            <a:ext cx="11487806" cy="3433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3600">
                <a:latin typeface="Montserrat Medium"/>
                <a:ea typeface="Montserrat Medium"/>
                <a:cs typeface="Montserrat Medium"/>
                <a:sym typeface="Montserrat Medium"/>
              </a:rPr>
              <a:t>Mel-Frequency Cepstral Coefficients(MFCCs)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t/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MFCCs of a signal are a small set of features (usually about 10–20) which concisely describe the overall shape of a spectral envelope. 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It models the characteristics of the human voice.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84" name="Google Shape;184;p11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85" name="Google Shape;18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277648" y="146160"/>
            <a:ext cx="11216290" cy="843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4400"/>
              <a:buFont typeface="Montserrat Medium"/>
              <a:buNone/>
            </a:pPr>
            <a:r>
              <a:rPr b="1" i="0" lang="en-US" sz="4400" u="none" cap="none" strike="noStrike">
                <a:solidFill>
                  <a:srgbClr val="ECECE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Feature Extraction from Audio Signals</a:t>
            </a:r>
            <a:r>
              <a:rPr b="0" i="0" lang="en-US" sz="4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​</a:t>
            </a:r>
            <a:endParaRPr b="0" i="0" sz="4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Music Genre Classification Using ANN</a:t>
            </a:r>
            <a:endParaRPr/>
          </a:p>
        </p:txBody>
      </p:sp>
      <p:sp>
        <p:nvSpPr>
          <p:cNvPr id="192" name="Google Shape;19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93" name="Google Shape;193;p12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94" name="Google Shape;19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940" y="1706904"/>
            <a:ext cx="8702672" cy="442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type="title"/>
          </p:nvPr>
        </p:nvSpPr>
        <p:spPr>
          <a:xfrm>
            <a:off x="120131" y="137401"/>
            <a:ext cx="5426292" cy="388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RESEARCH PAPERS</a:t>
            </a:r>
            <a:endParaRPr/>
          </a:p>
        </p:txBody>
      </p:sp>
      <p:sp>
        <p:nvSpPr>
          <p:cNvPr id="201" name="Google Shape;201;p13"/>
          <p:cNvSpPr txBox="1"/>
          <p:nvPr>
            <p:ph idx="1" type="body"/>
          </p:nvPr>
        </p:nvSpPr>
        <p:spPr>
          <a:xfrm>
            <a:off x="292198" y="740155"/>
            <a:ext cx="11597768" cy="5802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en-US" sz="1400">
                <a:latin typeface="Montserrat Medium"/>
                <a:ea typeface="Montserrat Medium"/>
                <a:cs typeface="Montserrat Medium"/>
                <a:sym typeface="Montserrat Medium"/>
              </a:rPr>
              <a:t>G. Tzanetakis and P. Cook, </a:t>
            </a:r>
            <a:r>
              <a:rPr b="1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"Musical genre classification of audio signals,"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-US" sz="1400">
                <a:latin typeface="Montserrat Medium"/>
                <a:ea typeface="Montserrat Medium"/>
                <a:cs typeface="Montserrat Medium"/>
                <a:sym typeface="Montserrat Medium"/>
              </a:rPr>
              <a:t>n IEEE Transactions on Speech and Audio Processing, vol. 10, no. 5, pp. 293-302, July 2002, doi: 10.1109/TSA.2002.800560. keywords: {Humans;Music information retrieval;Instruments;Computer science;Multiple signal classification;Signal analysis;Pattern recognition;Feature extraction;Wavelet analysis;Cultural differences}, </a:t>
            </a:r>
            <a:endParaRPr sz="1400"/>
          </a:p>
          <a:p>
            <a:pPr indent="-2413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en-US" sz="1400">
                <a:latin typeface="Montserrat Medium"/>
                <a:ea typeface="Montserrat Medium"/>
                <a:cs typeface="Montserrat Medium"/>
                <a:sym typeface="Montserrat Medium"/>
              </a:rPr>
              <a:t>K. Zaman, M. Sah, C. Direkoglu and M. Unoki,</a:t>
            </a: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"A Survey of Audio Classification Using Deep Learning,"</a:t>
            </a:r>
            <a:r>
              <a:rPr lang="en-US" sz="1400">
                <a:latin typeface="Montserrat Medium"/>
                <a:ea typeface="Montserrat Medium"/>
                <a:cs typeface="Montserrat Medium"/>
                <a:sym typeface="Montserrat Medium"/>
              </a:rPr>
              <a:t> in IEEE Access, vol. 11, pp. 106620-106649, 2023, doi: 10.1109/ACCESS.2023.3318015. keywords: {Deep learning;Hidden Markov models;Data models;Feature extraction;Surveys;Task analysis;Speech recognition;Audio systems;Emotion recognition;Classification algorithms;Recurrent neural networks;Audio;speech;music;emotion;noise;classification;recognition;deep learning;CNNs;RNNs;autoencoders;transformers;hybrid models}, </a:t>
            </a:r>
            <a:endParaRPr/>
          </a:p>
          <a:p>
            <a:pPr indent="-2413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en-US" sz="1400">
                <a:latin typeface="Montserrat Medium"/>
                <a:ea typeface="Montserrat Medium"/>
                <a:cs typeface="Montserrat Medium"/>
                <a:sym typeface="Montserrat Medium"/>
              </a:rPr>
              <a:t>W. Zhu and M. Omar, </a:t>
            </a:r>
            <a:r>
              <a:rPr b="1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"Multiscale Audio Spectrogram Transformer for Efficient Audio Classification,</a:t>
            </a:r>
            <a:r>
              <a:rPr b="1"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" </a:t>
            </a:r>
            <a:r>
              <a:rPr lang="en-US" sz="1400">
                <a:latin typeface="Montserrat Medium"/>
                <a:ea typeface="Montserrat Medium"/>
                <a:cs typeface="Montserrat Medium"/>
                <a:sym typeface="Montserrat Medium"/>
              </a:rPr>
              <a:t>ICASSP 2023 - 2023 IEEE International Conference on Acoustics, Speech and Signal Processing (ICASSP), Rhodes Island, Greece, 2023, pp. 1-5, doi: 10.1109/ICASSP49357.2023.10096513. keywords: {Representation learning;Measurement;Time-frequency analysis;Semantics;Buildings;Training data;Data visualization;Audio event classification;audio Transformer;multiscale audio Transformer},</a:t>
            </a:r>
            <a:endParaRPr/>
          </a:p>
          <a:p>
            <a:pPr indent="-2540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arenR"/>
            </a:pPr>
            <a:r>
              <a:rPr lang="en-US" sz="1400">
                <a:latin typeface="Montserrat Medium"/>
                <a:ea typeface="Montserrat Medium"/>
                <a:cs typeface="Montserrat Medium"/>
                <a:sym typeface="Montserrat Medium"/>
              </a:rPr>
              <a:t>Lei Yang, Hongdong Zhao, </a:t>
            </a:r>
            <a:r>
              <a:rPr b="1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"Sound Classification Based on Multihead Attention and Support Vector Machine"</a:t>
            </a: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1400">
                <a:latin typeface="Montserrat Medium"/>
                <a:ea typeface="Montserrat Medium"/>
                <a:cs typeface="Montserrat Medium"/>
                <a:sym typeface="Montserrat Medium"/>
              </a:rPr>
              <a:t> Mathematical Problems in Engineering, vol. 2021, Article ID 9937383, 11 pages, 2021. https://doi.org/10.1155/2021/9937383</a:t>
            </a:r>
            <a:endParaRPr sz="1400"/>
          </a:p>
          <a:p>
            <a:pPr indent="-1397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02" name="Google Shape;20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03" name="Google Shape;203;p13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type="title"/>
          </p:nvPr>
        </p:nvSpPr>
        <p:spPr>
          <a:xfrm>
            <a:off x="219075" y="126999"/>
            <a:ext cx="2573699" cy="700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Dataset </a:t>
            </a:r>
            <a:endParaRPr/>
          </a:p>
        </p:txBody>
      </p:sp>
      <p:sp>
        <p:nvSpPr>
          <p:cNvPr id="209" name="Google Shape;209;p14"/>
          <p:cNvSpPr txBox="1"/>
          <p:nvPr>
            <p:ph idx="1" type="body"/>
          </p:nvPr>
        </p:nvSpPr>
        <p:spPr>
          <a:xfrm>
            <a:off x="219075" y="832230"/>
            <a:ext cx="11554728" cy="5523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AFE2"/>
              </a:buClr>
              <a:buSzPts val="2000"/>
              <a:buChar char="•"/>
            </a:pPr>
            <a:r>
              <a:rPr lang="en-US" u="sng">
                <a:solidFill>
                  <a:srgbClr val="43AFE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GTZAN Dataset</a:t>
            </a:r>
            <a:r>
              <a:rPr lang="en-US">
                <a:solidFill>
                  <a:srgbClr val="43AFE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from MARSYAS (Music Analysis, Retrieval and Synthesis for Audio Signals - </a:t>
            </a:r>
            <a:r>
              <a:rPr lang="en-US" u="sng">
                <a:latin typeface="Montserrat Medium"/>
                <a:ea typeface="Montserrat Medium"/>
                <a:cs typeface="Montserrat Medium"/>
                <a:sym typeface="Montserrat Medium"/>
              </a:rPr>
              <a:t>https://marsyas.info/index.html</a:t>
            </a: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10 class labels (genres) with 100 files of 30-second samples = 30,000 seconds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The dataset consists of 10 genres: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Blues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Classical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Country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Disco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Hiphop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Jazz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Metal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Pop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Reggae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Rock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Sample rate is 22,050 Hz (low-quality – standard is ~44 kHz)</a:t>
            </a:r>
            <a:endParaRPr/>
          </a:p>
        </p:txBody>
      </p:sp>
      <p:sp>
        <p:nvSpPr>
          <p:cNvPr id="210" name="Google Shape;21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11" name="Google Shape;211;p14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12" name="Google Shape;21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18" name="Google Shape;218;p15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19" name="Google Shape;21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1068551" y="845205"/>
            <a:ext cx="10291378" cy="51588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CONVERTING THE AUDIO FILES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26" name="Google Shape;226;p16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27" name="Google Shape;22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16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EXTRACTING THE SPECTROGRAMS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34" name="Google Shape;234;p17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35" name="Google Shape;23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17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EXTRACTING THE FEATURES OF SPECTROGRAM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42" name="Google Shape;242;p18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43" name="Google Shape;24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8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ANN MODEL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50" name="Google Shape;250;p19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51" name="Google Shape;25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 LAYERS, ReLU &amp; Softmax A.F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522890" y="1461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/>
              <a:t>Why Bother?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522890" y="1466522"/>
            <a:ext cx="11154979" cy="4403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Audio analysis is larger field includes music classification, Automatic speech recognition, Digital Signal processing etc</a:t>
            </a:r>
            <a:endParaRPr sz="28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Not every company should rely on external APIs from Shazam and Spotify, and should instead have a readily-available solution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Applications: Siri, Google Home, Alexa</a:t>
            </a:r>
            <a:endParaRPr/>
          </a:p>
        </p:txBody>
      </p:sp>
      <p:sp>
        <p:nvSpPr>
          <p:cNvPr id="98" name="Google Shape;9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99" name="Google Shape;99;p2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58" name="Google Shape;258;p20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59" name="Google Shape;25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Adam Optimisers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66" name="Google Shape;266;p21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67" name="Google Shape;2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 EPOCHS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9853" y="2932879"/>
            <a:ext cx="7132364" cy="99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75" name="Google Shape;275;p22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76" name="Google Shape;27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" id="277" name="Google Shape;2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79" y="395397"/>
            <a:ext cx="6371568" cy="569934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 txBox="1"/>
          <p:nvPr/>
        </p:nvSpPr>
        <p:spPr>
          <a:xfrm>
            <a:off x="7786413" y="416034"/>
            <a:ext cx="3564757" cy="1384995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Model Performs well </a:t>
            </a:r>
            <a:endParaRPr b="1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7786412" y="2036376"/>
            <a:ext cx="3564756" cy="13849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Struggles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7786412" y="3772299"/>
            <a:ext cx="3564756" cy="954107"/>
          </a:xfrm>
          <a:prstGeom prst="rect">
            <a:avLst/>
          </a:prstGeom>
          <a:solidFill>
            <a:srgbClr val="F2CDED"/>
          </a:solidFill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is conservative</a:t>
            </a:r>
            <a:endParaRPr sz="2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7786411" y="5138642"/>
            <a:ext cx="3564756" cy="954107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numbers-correct predictions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448734" y="4656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classification report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25" y="1689979"/>
            <a:ext cx="8723585" cy="465766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89" name="Google Shape;289;p23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90" name="Google Shape;29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139701" y="365125"/>
            <a:ext cx="11912598" cy="1346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Music Genre Classification: Convolutional Neural Networks (CNN) ---Spectrogram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sound wave&#10;&#10;Description automatically generated" id="296" name="Google Shape;296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399" y="135211"/>
            <a:ext cx="7875479" cy="602423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298" name="Google Shape;298;p24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299" name="Google Shape;29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05" name="Google Shape;305;p25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06" name="Google Shape;30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1068551" y="845205"/>
            <a:ext cx="10291378" cy="51588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CONVERTING THE AUDIO FILES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13" name="Google Shape;313;p26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EXTRACTING THE SPECTROGRAMS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21" name="Google Shape;321;p27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22" name="Google Shape;32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27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AUGUMENTATION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ure" id="324" name="Google Shape;3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8123" y="2141623"/>
            <a:ext cx="4288366" cy="247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30" name="Google Shape;330;p28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31" name="Google Shape;33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38" name="Google Shape;338;p29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39" name="Google Shape;3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iagram of a map&#10;&#10;Description automatically generated" id="340" name="Google Shape;3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88" y="1366838"/>
            <a:ext cx="1079182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146269" y="-2737"/>
            <a:ext cx="9639738" cy="948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How do we Handle Audio data??</a:t>
            </a:r>
            <a:endParaRPr/>
          </a:p>
        </p:txBody>
      </p:sp>
      <p:sp>
        <p:nvSpPr>
          <p:cNvPr id="106" name="Google Shape;106;p3"/>
          <p:cNvSpPr txBox="1"/>
          <p:nvPr>
            <p:ph idx="1" type="body"/>
          </p:nvPr>
        </p:nvSpPr>
        <p:spPr>
          <a:xfrm>
            <a:off x="309035" y="954629"/>
            <a:ext cx="11383432" cy="537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Sound is represented in the form of an 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audio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 signal having parameters such as frequency, bandwidth, decibel</a:t>
            </a:r>
            <a:endParaRPr sz="1800"/>
          </a:p>
        </p:txBody>
      </p:sp>
      <p:sp>
        <p:nvSpPr>
          <p:cNvPr id="107" name="Google Shape;107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08" name="Google Shape;108;p3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09" name="Google Shape;10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iagram of a graph&#10;&#10;Description automatically generated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75" y="1742638"/>
            <a:ext cx="6379230" cy="430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46" name="Google Shape;346;p30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47" name="Google Shape;34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 program&#10;&#10;Description automatically generated" id="348" name="Google Shape;3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1674" y="175172"/>
            <a:ext cx="6661135" cy="635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54" name="Google Shape;354;p31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55" name="Google Shape;35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Compile/train the network using Stochastic Gradient Descent(SGD)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62" name="Google Shape;362;p32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63" name="Google Shape;36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543033" y="573688"/>
            <a:ext cx="11386206" cy="571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 EPOCHS                 Test_Accuracy:37%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70" name="Google Shape;370;p33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71" name="Google Shape;37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igure" id="372" name="Google Shape;3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641" y="141340"/>
            <a:ext cx="6675819" cy="62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78" name="Google Shape;378;p34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79" name="Google Shape;3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34"/>
          <p:cNvSpPr/>
          <p:nvPr/>
        </p:nvSpPr>
        <p:spPr>
          <a:xfrm>
            <a:off x="1232337" y="654159"/>
            <a:ext cx="10428014" cy="538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Verdana"/>
              <a:buNone/>
            </a:pPr>
            <a:r>
              <a:rPr b="1" lang="en-US" sz="4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Music Genre Classification: CNN ---using MFCC</a:t>
            </a:r>
            <a:endParaRPr b="1" sz="4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/>
              <a:t>But Why CNN?</a:t>
            </a:r>
            <a:endParaRPr/>
          </a:p>
        </p:txBody>
      </p:sp>
      <p:sp>
        <p:nvSpPr>
          <p:cNvPr id="386" name="Google Shape;386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The frequency values of an audio file can be plotted over time to create a matrix like an image to create a spectrogram</a:t>
            </a:r>
            <a:endParaRPr/>
          </a:p>
        </p:txBody>
      </p:sp>
      <p:sp>
        <p:nvSpPr>
          <p:cNvPr id="387" name="Google Shape;38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388" name="Google Shape;388;p35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389" name="Google Shape;38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wearing a hat&#10;&#10;Description automatically generated" id="390" name="Google Shape;390;p35"/>
          <p:cNvPicPr preferRelativeResize="0"/>
          <p:nvPr/>
        </p:nvPicPr>
        <p:blipFill rotWithShape="1">
          <a:blip r:embed="rId3">
            <a:alphaModFix/>
          </a:blip>
          <a:srcRect b="-202" l="12866" r="13080" t="202"/>
          <a:stretch/>
        </p:blipFill>
        <p:spPr>
          <a:xfrm>
            <a:off x="802016" y="2689934"/>
            <a:ext cx="3236584" cy="3236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automatically generated" id="391" name="Google Shape;39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3797" y="2689934"/>
            <a:ext cx="5136187" cy="32394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35"/>
          <p:cNvCxnSpPr/>
          <p:nvPr/>
        </p:nvCxnSpPr>
        <p:spPr>
          <a:xfrm>
            <a:off x="4243526" y="4308226"/>
            <a:ext cx="1766657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3" name="Google Shape;393;p35"/>
          <p:cNvSpPr txBox="1"/>
          <p:nvPr/>
        </p:nvSpPr>
        <p:spPr>
          <a:xfrm>
            <a:off x="4038600" y="3711153"/>
            <a:ext cx="2215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(X, Y) 🡪 (sec, Hz)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399" name="Google Shape;399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Need to slice each audio file into 30 slices to produce 30,000 data instances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For each slice sample, a Mel-frequency cepstrum coefficient (MFCC) is calculated across 20 frequency bands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/>
              <a:t>An MFCC can be considered a “spectrum-of-spectrums” that mirrors how people perceive audio and music better than the linear data stored in the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Engineered features were already provided in a CSV with the dataset, but we decided to process them ourselves for fine-tuning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Result: 2 GB of WAV audio files is aggregated into a 500 MB JSON feature matrix (661M samples reduced to 33M coefficients)</a:t>
            </a:r>
            <a:endParaRPr/>
          </a:p>
        </p:txBody>
      </p:sp>
      <p:sp>
        <p:nvSpPr>
          <p:cNvPr id="400" name="Google Shape;40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401" name="Google Shape;401;p36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402" name="Google Shape;40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/>
              <a:t>The CNN Model</a:t>
            </a:r>
            <a:endParaRPr/>
          </a:p>
        </p:txBody>
      </p:sp>
      <p:sp>
        <p:nvSpPr>
          <p:cNvPr id="408" name="Google Shape;408;p37"/>
          <p:cNvSpPr txBox="1"/>
          <p:nvPr>
            <p:ph idx="1" type="body"/>
          </p:nvPr>
        </p:nvSpPr>
        <p:spPr>
          <a:xfrm>
            <a:off x="838200" y="1825625"/>
            <a:ext cx="10515600" cy="1721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Custom model with 3 sets of convolution, pooling, and normalizing, followed with dropout, flattening, and SoftMax activation for 10 class labels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Number of trainable parameters totals to 65,658 (256.48 KB)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/>
              <a:t>This is relatively very small (AlexNet has 62M parameters)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Adam algorithm of SGD as optimizer, sparse cross-entropy loss function</a:t>
            </a:r>
            <a:endParaRPr/>
          </a:p>
        </p:txBody>
      </p:sp>
      <p:sp>
        <p:nvSpPr>
          <p:cNvPr id="409" name="Google Shape;40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410" name="Google Shape;410;p37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411" name="Google Shape;41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iagram of a row of colorful cubes&#10;&#10;Description automatically generated" id="412" name="Google Shape;4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386" y="3547285"/>
            <a:ext cx="6311227" cy="2629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/>
              <a:t>Training CNN</a:t>
            </a:r>
            <a:endParaRPr/>
          </a:p>
        </p:txBody>
      </p:sp>
      <p:sp>
        <p:nvSpPr>
          <p:cNvPr id="418" name="Google Shape;418;p38"/>
          <p:cNvSpPr txBox="1"/>
          <p:nvPr>
            <p:ph idx="1" type="body"/>
          </p:nvPr>
        </p:nvSpPr>
        <p:spPr>
          <a:xfrm>
            <a:off x="838200" y="1825625"/>
            <a:ext cx="10515600" cy="1309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90-10 train-validation-test split (81% train, 10% validation, 9% test)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30 epochs took 34 minutes on CPU to reach accuracy of 88.33% and loss of 0.3233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Validation reached accuracy of 82.47% and loss of 0.5480</a:t>
            </a:r>
            <a:endParaRPr/>
          </a:p>
        </p:txBody>
      </p:sp>
      <p:sp>
        <p:nvSpPr>
          <p:cNvPr id="419" name="Google Shape;419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420" name="Google Shape;420;p38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421" name="Google Shape;42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aph of a graph&#10;&#10;Description automatically generated with medium confidence" id="422" name="Google Shape;4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3524" y="3134710"/>
            <a:ext cx="3902476" cy="3042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 showing the value of training and validation&#10;&#10;Description automatically generated" id="423" name="Google Shape;42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134710"/>
            <a:ext cx="3839533" cy="304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/>
              <a:t>Testing CNN</a:t>
            </a:r>
            <a:endParaRPr/>
          </a:p>
        </p:txBody>
      </p:sp>
      <p:sp>
        <p:nvSpPr>
          <p:cNvPr id="429" name="Google Shape;429;p39"/>
          <p:cNvSpPr txBox="1"/>
          <p:nvPr>
            <p:ph idx="1" type="body"/>
          </p:nvPr>
        </p:nvSpPr>
        <p:spPr>
          <a:xfrm>
            <a:off x="838200" y="1825625"/>
            <a:ext cx="518463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Accuracy of 82.44%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Precision of 82.77%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Recall of 82.37%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F1-Score of 82.24%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Jazz and country were also observed to be worst-performing</a:t>
            </a:r>
            <a:endParaRPr/>
          </a:p>
        </p:txBody>
      </p:sp>
      <p:sp>
        <p:nvSpPr>
          <p:cNvPr id="430" name="Google Shape;43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431" name="Google Shape;431;p39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432" name="Google Shape;43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music chart&#10;&#10;Description automatically generated" id="433" name="Google Shape;43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2837" y="1815266"/>
            <a:ext cx="5330963" cy="436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838200" y="1042458"/>
            <a:ext cx="3443745" cy="89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Sampling</a:t>
            </a:r>
            <a:endParaRPr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6599425" y="2541885"/>
            <a:ext cx="4741800" cy="3221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The number of samples of audio recorded every second, measured in Hz.​​​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Higher rates capture more detail but require more data.​​​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​​Standard Rates: 44.1kHz.​​</a:t>
            </a:r>
            <a:endParaRPr/>
          </a:p>
        </p:txBody>
      </p:sp>
      <p:sp>
        <p:nvSpPr>
          <p:cNvPr id="117" name="Google Shape;11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18" name="Google Shape;118;p4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19" name="Google Shape;11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aph with red and blue lines&#10;&#10;Description automatically generated" id="120" name="Google Shape;1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42" y="2406577"/>
            <a:ext cx="5850759" cy="32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6966899" y="897795"/>
            <a:ext cx="4463393" cy="134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Sampling Rate</a:t>
            </a:r>
            <a:endParaRPr b="0" i="0" sz="4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329268" y="9525"/>
            <a:ext cx="7458354" cy="708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Digitizing the Sound waves</a:t>
            </a:r>
            <a:endParaRPr b="0" i="0" sz="4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Medium"/>
              <a:buNone/>
            </a:pPr>
            <a:r>
              <a:rPr lang="en-US"/>
              <a:t>What do you think?</a:t>
            </a:r>
            <a:endParaRPr/>
          </a:p>
        </p:txBody>
      </p:sp>
      <p:sp>
        <p:nvSpPr>
          <p:cNvPr id="439" name="Google Shape;439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Thank for listening!</a:t>
            </a:r>
            <a:endParaRPr/>
          </a:p>
        </p:txBody>
      </p:sp>
      <p:sp>
        <p:nvSpPr>
          <p:cNvPr id="440" name="Google Shape;44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441" name="Google Shape;441;p40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442" name="Google Shape;44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28" name="Google Shape;128;p5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29" name="Google Shape;12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he Differences Between Audio Formats | Audio File Types" id="130" name="Google Shape;13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211" y="423288"/>
            <a:ext cx="9001233" cy="55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426545" y="268781"/>
            <a:ext cx="9718566" cy="835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4400"/>
              <a:buFont typeface="Quattrocento Sans"/>
              <a:buNone/>
            </a:pPr>
            <a:r>
              <a:rPr b="1" lang="en-US">
                <a:solidFill>
                  <a:srgbClr val="ECECE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Audio File Processing with Python</a:t>
            </a:r>
            <a:endParaRPr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653249" y="1492712"/>
            <a:ext cx="10703272" cy="437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Used Google Colab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Used Librosa, Numpy, Pandas, and Sklearn to process data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Used TensorFlow and Keras to construct model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Used Matplotlib, Seaborn, and Visualkeras to visualize data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Used Jetstream2 GPU for the model training </a:t>
            </a:r>
            <a:endParaRPr/>
          </a:p>
        </p:txBody>
      </p:sp>
      <p:sp>
        <p:nvSpPr>
          <p:cNvPr id="137" name="Google Shape;1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38" name="Google Shape;138;p6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39" name="Google Shape;1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330200" y="-2737"/>
            <a:ext cx="10270359" cy="966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VISUALISE THE AUDIO--</a:t>
            </a:r>
            <a:r>
              <a:rPr lang="en-US" sz="3600">
                <a:solidFill>
                  <a:srgbClr val="ECECE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waveplots</a:t>
            </a:r>
            <a:endParaRPr sz="3600"/>
          </a:p>
        </p:txBody>
      </p:sp>
      <p:sp>
        <p:nvSpPr>
          <p:cNvPr id="145" name="Google Shape;1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46" name="Google Shape;146;p7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47" name="Google Shape;1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iagram of a phase&#10;&#10;Description automatically generated"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345" y="964255"/>
            <a:ext cx="7760137" cy="490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>
            <p:ph type="title"/>
          </p:nvPr>
        </p:nvSpPr>
        <p:spPr>
          <a:xfrm>
            <a:off x="838200" y="365125"/>
            <a:ext cx="11636703" cy="1343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VISUALISE THE AUDIO--Spectrogram</a:t>
            </a:r>
            <a:endParaRPr/>
          </a:p>
        </p:txBody>
      </p:sp>
      <p:sp>
        <p:nvSpPr>
          <p:cNvPr id="154" name="Google Shape;1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55" name="Google Shape;155;p8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56" name="Google Shape;1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 screen&#10;&#10;Description automatically generated" id="157" name="Google Shape;15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5988" y="1707409"/>
            <a:ext cx="7300506" cy="465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146270" y="93608"/>
            <a:ext cx="11207530" cy="773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4400"/>
              <a:buFont typeface="Montserrat Medium"/>
              <a:buNone/>
            </a:pPr>
            <a:r>
              <a:rPr b="1" lang="en-US">
                <a:solidFill>
                  <a:srgbClr val="ECECE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Feature Extraction from Audio Signals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338959" y="870936"/>
            <a:ext cx="11207529" cy="5060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3200">
                <a:latin typeface="Montserrat Medium"/>
                <a:ea typeface="Montserrat Medium"/>
                <a:cs typeface="Montserrat Medium"/>
                <a:sym typeface="Montserrat Medium"/>
              </a:rPr>
              <a:t>Spectral Centroid--</a:t>
            </a:r>
            <a:endParaRPr/>
          </a:p>
          <a:p>
            <a:pPr indent="-25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5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5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4" name="Google Shape;16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4/25/2024</a:t>
            </a:r>
            <a:endParaRPr/>
          </a:p>
        </p:txBody>
      </p:sp>
      <p:sp>
        <p:nvSpPr>
          <p:cNvPr id="165" name="Google Shape;165;p9"/>
          <p:cNvSpPr txBox="1"/>
          <p:nvPr>
            <p:ph idx="11" type="ftr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548 - Supervised Genre Classification of Music using CNN</a:t>
            </a:r>
            <a:endParaRPr/>
          </a:p>
        </p:txBody>
      </p:sp>
      <p:sp>
        <p:nvSpPr>
          <p:cNvPr id="166" name="Google Shape;16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aph showing a red line&#10;&#10;Description automatically generated"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469" y="882751"/>
            <a:ext cx="6553199" cy="372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2024-04-19T05:56:17Z</dcterms:created>
  <dc:creator>Seroukhov, Misha - (mseroukhov)</dc:creator>
</cp:coreProperties>
</file>